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7" r:id="rId3"/>
    <p:sldId id="258" r:id="rId4"/>
    <p:sldId id="274" r:id="rId5"/>
    <p:sldId id="259" r:id="rId6"/>
    <p:sldId id="260" r:id="rId7"/>
    <p:sldId id="273"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E232E0C-7AD4-4148-B8BB-9145704108C6}" type="datetimeFigureOut">
              <a:rPr lang="en-US" smtClean="0"/>
              <a:pPr/>
              <a:t>3/18/2020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823BCF7-C14C-4864-A3EF-286B210FD7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32E0C-7AD4-4148-B8BB-9145704108C6}"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3BCF7-C14C-4864-A3EF-286B210FD7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32E0C-7AD4-4148-B8BB-9145704108C6}"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3BCF7-C14C-4864-A3EF-286B210FD7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32E0C-7AD4-4148-B8BB-9145704108C6}"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3BCF7-C14C-4864-A3EF-286B210FD7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232E0C-7AD4-4148-B8BB-9145704108C6}"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3BCF7-C14C-4864-A3EF-286B210FD7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232E0C-7AD4-4148-B8BB-9145704108C6}"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3BCF7-C14C-4864-A3EF-286B210FD7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232E0C-7AD4-4148-B8BB-9145704108C6}"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3BCF7-C14C-4864-A3EF-286B210FD7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232E0C-7AD4-4148-B8BB-9145704108C6}"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3BCF7-C14C-4864-A3EF-286B210FD7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32E0C-7AD4-4148-B8BB-9145704108C6}"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3BCF7-C14C-4864-A3EF-286B210FD7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232E0C-7AD4-4148-B8BB-9145704108C6}"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3BCF7-C14C-4864-A3EF-286B210FD7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232E0C-7AD4-4148-B8BB-9145704108C6}"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823BCF7-C14C-4864-A3EF-286B210FD7E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232E0C-7AD4-4148-B8BB-9145704108C6}" type="datetimeFigureOut">
              <a:rPr lang="en-US" smtClean="0"/>
              <a:pPr/>
              <a:t>3/18/2020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3BCF7-C14C-4864-A3EF-286B210FD7E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500174"/>
            <a:ext cx="8572560" cy="3786213"/>
          </a:xfrm>
        </p:spPr>
        <p:txBody>
          <a:bodyPr>
            <a:normAutofit/>
          </a:bodyPr>
          <a:lstStyle/>
          <a:p>
            <a:pPr eaLnBrk="0" hangingPunct="0">
              <a:defRPr/>
            </a:pPr>
            <a:r>
              <a:rPr lang="ar-EG" b="1" dirty="0">
                <a:solidFill>
                  <a:srgbClr val="003366"/>
                </a:solidFill>
              </a:rPr>
              <a:t>مناهج</a:t>
            </a:r>
            <a:r>
              <a:rPr lang="ar-SA" b="1" dirty="0">
                <a:solidFill>
                  <a:srgbClr val="003366"/>
                </a:solidFill>
              </a:rPr>
              <a:t> البحث </a:t>
            </a:r>
            <a:r>
              <a:rPr lang="ar-EG" b="1" dirty="0">
                <a:solidFill>
                  <a:srgbClr val="003366"/>
                </a:solidFill>
              </a:rPr>
              <a:t/>
            </a:r>
            <a:br>
              <a:rPr lang="ar-EG" b="1" dirty="0">
                <a:solidFill>
                  <a:srgbClr val="003366"/>
                </a:solidFill>
              </a:rPr>
            </a:br>
            <a:r>
              <a:rPr lang="ar-SA" b="1" dirty="0">
                <a:solidFill>
                  <a:srgbClr val="003366"/>
                </a:solidFill>
              </a:rPr>
              <a:t>فى </a:t>
            </a:r>
            <a:r>
              <a:rPr lang="ar-EG" b="1" dirty="0">
                <a:solidFill>
                  <a:srgbClr val="003366"/>
                </a:solidFill>
              </a:rPr>
              <a:t/>
            </a:r>
            <a:br>
              <a:rPr lang="ar-EG" b="1" dirty="0">
                <a:solidFill>
                  <a:srgbClr val="003366"/>
                </a:solidFill>
              </a:rPr>
            </a:br>
            <a:r>
              <a:rPr lang="ar-SA" b="1" dirty="0">
                <a:solidFill>
                  <a:srgbClr val="003366"/>
                </a:solidFill>
              </a:rPr>
              <a:t>علم نفس النمو</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571480"/>
            <a:ext cx="8358246" cy="5715040"/>
          </a:xfrm>
        </p:spPr>
        <p:txBody>
          <a:bodyPr>
            <a:normAutofit/>
          </a:bodyPr>
          <a:lstStyle/>
          <a:p>
            <a:r>
              <a:rPr lang="ar-SA" dirty="0" smtClean="0">
                <a:solidFill>
                  <a:schemeClr val="tx2"/>
                </a:solidFill>
              </a:rPr>
              <a:t>وفى </a:t>
            </a:r>
            <a:r>
              <a:rPr lang="ar-SA" dirty="0" smtClean="0">
                <a:solidFill>
                  <a:srgbClr val="C00000"/>
                </a:solidFill>
              </a:rPr>
              <a:t>الطريقة المستعرضة</a:t>
            </a:r>
            <a:r>
              <a:rPr lang="ar-SA" dirty="0" smtClean="0">
                <a:solidFill>
                  <a:schemeClr val="tx2"/>
                </a:solidFill>
              </a:rPr>
              <a:t> يتم تطبيق المقاييس على مجموعات مختلفة من الأطفال من كل مستوى عمرى ثم تحسب متوسطات المتغيرات لكل مجموعه وترصد المتوسطات لكى توضح الأنماط العامة للنمو لكل متغير لدى الأطفال من سن العاشرة وحتى سن الخامسة عشر</a:t>
            </a:r>
          </a:p>
          <a:p>
            <a:r>
              <a:rPr lang="ar-SA" dirty="0" smtClean="0">
                <a:solidFill>
                  <a:srgbClr val="0000FF"/>
                </a:solidFill>
              </a:rPr>
              <a:t>وعادة ما تصف الطريقة المستعرضة عوامل للنمو اقل من الدراسات الطولية ولكنها تشتمل على مفحوصين أكثر</a:t>
            </a:r>
          </a:p>
          <a:p>
            <a:r>
              <a:rPr lang="ar-SA" dirty="0" smtClean="0">
                <a:solidFill>
                  <a:srgbClr val="0000FF"/>
                </a:solidFill>
              </a:rPr>
              <a:t>وتعتبر الطريقة الطولية بصفه عامة اكثر الطرق قبولا ولكن الطريقة المستعرضة اكثر استخداماً لانها اقل تكلفة واقل استنفا</a:t>
            </a:r>
            <a:r>
              <a:rPr lang="ar-EG" dirty="0" smtClean="0">
                <a:solidFill>
                  <a:srgbClr val="0000FF"/>
                </a:solidFill>
              </a:rPr>
              <a:t>ذ</a:t>
            </a:r>
            <a:r>
              <a:rPr lang="ar-SA" dirty="0" smtClean="0">
                <a:solidFill>
                  <a:srgbClr val="0000FF"/>
                </a:solidFill>
              </a:rPr>
              <a:t>ا للوقت</a:t>
            </a:r>
            <a:r>
              <a:rPr lang="ar-EG" dirty="0" smtClean="0">
                <a:solidFill>
                  <a:srgbClr val="0000FF"/>
                </a:solidFill>
              </a:rPr>
              <a:t>0</a:t>
            </a:r>
            <a:endParaRPr lang="ar-SA" dirty="0" smtClean="0">
              <a:solidFill>
                <a:srgbClr val="0000FF"/>
              </a:solidFill>
            </a:endParaRPr>
          </a:p>
          <a:p>
            <a:r>
              <a:rPr lang="ar-SA" dirty="0" smtClean="0">
                <a:solidFill>
                  <a:srgbClr val="0000FF"/>
                </a:solidFill>
              </a:rPr>
              <a:t>وللطريقة الطولية  والمستعرضة عدد من العيوب ومن المميزات، ولكن لا يوجد تضاد بينهما فلكل طريقة قيمتها لذا يتكاملان معاً</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002060"/>
                </a:solidFill>
              </a:rPr>
              <a:t>ثالثاً: </a:t>
            </a:r>
            <a:r>
              <a:rPr lang="ar-SA" b="1" dirty="0" smtClean="0">
                <a:solidFill>
                  <a:schemeClr val="accent2"/>
                </a:solidFill>
              </a:rPr>
              <a:t>المنهج التجريبي:</a:t>
            </a:r>
            <a:endParaRPr lang="en-US" dirty="0">
              <a:solidFill>
                <a:schemeClr val="accent2"/>
              </a:solidFill>
            </a:endParaRPr>
          </a:p>
        </p:txBody>
      </p:sp>
      <p:sp>
        <p:nvSpPr>
          <p:cNvPr id="3" name="Content Placeholder 2"/>
          <p:cNvSpPr>
            <a:spLocks noGrp="1"/>
          </p:cNvSpPr>
          <p:nvPr>
            <p:ph idx="1"/>
          </p:nvPr>
        </p:nvSpPr>
        <p:spPr/>
        <p:txBody>
          <a:bodyPr/>
          <a:lstStyle/>
          <a:p>
            <a:pPr lvl="1" algn="r">
              <a:buNone/>
              <a:defRPr/>
            </a:pPr>
            <a:r>
              <a:rPr lang="ar-EG" sz="2400" b="1" dirty="0">
                <a:solidFill>
                  <a:srgbClr val="0000FF"/>
                </a:solidFill>
              </a:rPr>
              <a:t>يسعى الباحث فى علم نفس النمو الى فهم الظاهرة النفسية عن طريق التجريب ،من حيث العوامل المؤثرة فيها ،وكيفية التحكم وضبط هذه العوامل.</a:t>
            </a:r>
          </a:p>
          <a:p>
            <a:pPr lvl="1" algn="r">
              <a:buNone/>
              <a:defRPr/>
            </a:pPr>
            <a:r>
              <a:rPr lang="ar-EG" sz="2400" b="1" dirty="0">
                <a:solidFill>
                  <a:srgbClr val="0000FF"/>
                </a:solidFill>
              </a:rPr>
              <a:t>وتتمثل هذه </a:t>
            </a:r>
            <a:r>
              <a:rPr lang="ar-EG" sz="2400" b="1" dirty="0">
                <a:solidFill>
                  <a:schemeClr val="accent4">
                    <a:lumMod val="50000"/>
                    <a:lumOff val="50000"/>
                  </a:schemeClr>
                </a:solidFill>
              </a:rPr>
              <a:t>العوامل المؤثرة على الظاهرة النفسية </a:t>
            </a:r>
            <a:r>
              <a:rPr lang="ar-EG" sz="2400" b="1" dirty="0">
                <a:solidFill>
                  <a:srgbClr val="0000FF"/>
                </a:solidFill>
              </a:rPr>
              <a:t>فى ثلاث متغيرات هى:</a:t>
            </a:r>
          </a:p>
          <a:p>
            <a:pPr lvl="1" algn="r">
              <a:buNone/>
              <a:defRPr/>
            </a:pPr>
            <a:r>
              <a:rPr lang="ar-EG" sz="2400" b="1" dirty="0">
                <a:solidFill>
                  <a:srgbClr val="0000FF"/>
                </a:solidFill>
              </a:rPr>
              <a:t>1-</a:t>
            </a:r>
            <a:r>
              <a:rPr lang="ar-EG" sz="2400" b="1" dirty="0">
                <a:solidFill>
                  <a:srgbClr val="C00000"/>
                </a:solidFill>
              </a:rPr>
              <a:t>المتغيرات المستقلة</a:t>
            </a:r>
            <a:r>
              <a:rPr lang="ar-EG" sz="2400" b="1" dirty="0">
                <a:solidFill>
                  <a:srgbClr val="0000FF"/>
                </a:solidFill>
              </a:rPr>
              <a:t> : وهى العوامل المسؤلة عن حدوث الظاهرة موضع الدراسة.</a:t>
            </a:r>
          </a:p>
          <a:p>
            <a:pPr lvl="1" algn="r">
              <a:buNone/>
              <a:defRPr/>
            </a:pPr>
            <a:r>
              <a:rPr lang="ar-EG" sz="2400" b="1" dirty="0">
                <a:solidFill>
                  <a:srgbClr val="0000FF"/>
                </a:solidFill>
              </a:rPr>
              <a:t>2-</a:t>
            </a:r>
            <a:r>
              <a:rPr lang="ar-EG" sz="2400" b="1" dirty="0">
                <a:solidFill>
                  <a:srgbClr val="C00000"/>
                </a:solidFill>
              </a:rPr>
              <a:t>المتغيرات التابعة </a:t>
            </a:r>
            <a:r>
              <a:rPr lang="ar-EG" sz="2400" b="1" dirty="0">
                <a:solidFill>
                  <a:srgbClr val="0000FF"/>
                </a:solidFill>
              </a:rPr>
              <a:t>: وهى النتائج المترتبة عن المتغيرات المستقلة .</a:t>
            </a:r>
          </a:p>
          <a:p>
            <a:pPr lvl="1" algn="r">
              <a:buNone/>
              <a:defRPr/>
            </a:pPr>
            <a:r>
              <a:rPr lang="ar-EG" sz="2400" b="1" dirty="0">
                <a:solidFill>
                  <a:srgbClr val="0000FF"/>
                </a:solidFill>
              </a:rPr>
              <a:t>3-</a:t>
            </a:r>
            <a:r>
              <a:rPr lang="ar-EG" sz="2400" b="1" dirty="0">
                <a:solidFill>
                  <a:srgbClr val="C00000"/>
                </a:solidFill>
              </a:rPr>
              <a:t>المتغيرات الوسيطة</a:t>
            </a:r>
            <a:r>
              <a:rPr lang="ar-EG" sz="4000" b="1" dirty="0">
                <a:solidFill>
                  <a:srgbClr val="C00000"/>
                </a:solidFill>
              </a:rPr>
              <a:t> </a:t>
            </a:r>
            <a:r>
              <a:rPr lang="ar-EG" sz="2400" b="1" dirty="0">
                <a:solidFill>
                  <a:srgbClr val="0000FF"/>
                </a:solidFill>
              </a:rPr>
              <a:t>: هى العوامل التى تتوسط بين المتغيرات المستقلة والتابعة ، وفى التغيرات الناتجة، وهذه المتغيرات تتعلق بالفرد موضع الدراسة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chemeClr val="accent4">
                    <a:lumMod val="95000"/>
                    <a:lumOff val="5000"/>
                  </a:schemeClr>
                </a:solidFill>
              </a:rPr>
              <a:t>مثال توضيحى</a:t>
            </a:r>
            <a:r>
              <a:rPr lang="ar-EG" b="1" dirty="0" smtClean="0">
                <a:solidFill>
                  <a:srgbClr val="0000FF"/>
                </a:solidFill>
              </a:rPr>
              <a:t> </a:t>
            </a:r>
            <a:endParaRPr lang="en-US" dirty="0"/>
          </a:p>
        </p:txBody>
      </p:sp>
      <p:sp>
        <p:nvSpPr>
          <p:cNvPr id="3" name="Content Placeholder 2"/>
          <p:cNvSpPr>
            <a:spLocks noGrp="1"/>
          </p:cNvSpPr>
          <p:nvPr>
            <p:ph idx="1"/>
          </p:nvPr>
        </p:nvSpPr>
        <p:spPr/>
        <p:txBody>
          <a:bodyPr>
            <a:normAutofit lnSpcReduction="10000"/>
          </a:bodyPr>
          <a:lstStyle/>
          <a:p>
            <a:pPr lvl="1" algn="r">
              <a:buNone/>
            </a:pPr>
            <a:r>
              <a:rPr lang="ar-EG" sz="3600" dirty="0" smtClean="0">
                <a:solidFill>
                  <a:srgbClr val="C00000"/>
                </a:solidFill>
              </a:rPr>
              <a:t>تحديد المشكلة</a:t>
            </a:r>
            <a:r>
              <a:rPr lang="ar-EG" sz="3600" dirty="0" smtClean="0">
                <a:solidFill>
                  <a:srgbClr val="0000FF"/>
                </a:solidFill>
              </a:rPr>
              <a:t> :تأثير كفاءة المعلم على ميل التلاميذ نحو مادته الدراسية.</a:t>
            </a:r>
          </a:p>
          <a:p>
            <a:pPr lvl="1" algn="r">
              <a:buNone/>
            </a:pPr>
            <a:r>
              <a:rPr lang="ar-EG" sz="3600" dirty="0" smtClean="0">
                <a:solidFill>
                  <a:srgbClr val="C00000"/>
                </a:solidFill>
              </a:rPr>
              <a:t>المتغير المستقل </a:t>
            </a:r>
            <a:r>
              <a:rPr lang="ar-EG" sz="3600" dirty="0" smtClean="0">
                <a:solidFill>
                  <a:srgbClr val="0000FF"/>
                </a:solidFill>
              </a:rPr>
              <a:t>: كفاءة المعلم.</a:t>
            </a:r>
          </a:p>
          <a:p>
            <a:pPr lvl="1" algn="r">
              <a:buNone/>
            </a:pPr>
            <a:r>
              <a:rPr lang="ar-EG" sz="3600" dirty="0" smtClean="0">
                <a:solidFill>
                  <a:srgbClr val="C00000"/>
                </a:solidFill>
              </a:rPr>
              <a:t>المتغير التابع </a:t>
            </a:r>
            <a:r>
              <a:rPr lang="ar-EG" sz="3600" dirty="0" smtClean="0">
                <a:solidFill>
                  <a:srgbClr val="0000FF"/>
                </a:solidFill>
              </a:rPr>
              <a:t>: ميل/ عدم ميل التلاميذ نحو مادته.</a:t>
            </a:r>
          </a:p>
          <a:p>
            <a:pPr lvl="1" algn="r">
              <a:buNone/>
            </a:pPr>
            <a:r>
              <a:rPr lang="ar-EG" sz="3600" dirty="0" smtClean="0">
                <a:solidFill>
                  <a:srgbClr val="C00000"/>
                </a:solidFill>
              </a:rPr>
              <a:t>المتغيرات الوسيطة </a:t>
            </a:r>
            <a:r>
              <a:rPr lang="ar-EG" sz="3600" dirty="0" smtClean="0">
                <a:solidFill>
                  <a:srgbClr val="0000FF"/>
                </a:solidFill>
              </a:rPr>
              <a:t>: العمر الزمنى للتلاميذ ، المستوى التحصيلى، والعمر العقلى، البيئة الاجتماعية...........الخ                                                      </a:t>
            </a:r>
            <a:endParaRPr lang="ar-SA" sz="3600" dirty="0" smtClean="0">
              <a:solidFill>
                <a:srgbClr val="0000FF"/>
              </a:solidFill>
            </a:endParaRPr>
          </a:p>
          <a:p>
            <a:pPr algn="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FF00"/>
                </a:solidFill>
              </a:rPr>
              <a:t>نماذج التصميمات التجريبية</a:t>
            </a:r>
            <a:endParaRPr lang="en-US" dirty="0"/>
          </a:p>
        </p:txBody>
      </p:sp>
      <p:sp>
        <p:nvSpPr>
          <p:cNvPr id="3" name="Content Placeholder 2"/>
          <p:cNvSpPr>
            <a:spLocks noGrp="1"/>
          </p:cNvSpPr>
          <p:nvPr>
            <p:ph idx="1"/>
          </p:nvPr>
        </p:nvSpPr>
        <p:spPr/>
        <p:txBody>
          <a:bodyPr>
            <a:normAutofit lnSpcReduction="10000"/>
          </a:bodyPr>
          <a:lstStyle/>
          <a:p>
            <a:pPr lvl="1" algn="r"/>
            <a:r>
              <a:rPr lang="ar-SA" sz="3200" dirty="0" smtClean="0">
                <a:solidFill>
                  <a:srgbClr val="FF99FF"/>
                </a:solidFill>
              </a:rPr>
              <a:t>طريقة المجموعة التجريبية والمجموعة الضابطة</a:t>
            </a:r>
            <a:r>
              <a:rPr lang="ar-SA" sz="3200" dirty="0" smtClean="0"/>
              <a:t>: تقوم على تثبيت جميع المتغيرات فيما عدا متغير واحد (المتغير المستقل) هو موضوع البحث</a:t>
            </a:r>
            <a:r>
              <a:rPr lang="ar-EG" sz="3200" dirty="0" smtClean="0"/>
              <a:t> ، ثم يبدأ الباحث بتجريبه على المجموعة التجريبية ، ولا يعرض المجموعة الضابطة الى المتغير المستقل . </a:t>
            </a:r>
          </a:p>
          <a:p>
            <a:pPr lvl="1" algn="r"/>
            <a:r>
              <a:rPr lang="ar-EG" sz="3200" dirty="0" smtClean="0">
                <a:solidFill>
                  <a:srgbClr val="FF99FF"/>
                </a:solidFill>
              </a:rPr>
              <a:t>الطريقة القبلية - البعدية  </a:t>
            </a:r>
            <a:r>
              <a:rPr lang="ar-EG" sz="3200" dirty="0" smtClean="0"/>
              <a:t>: اى قياس الفارق بين التطبيقين القبلى والبعدى – بعد اجراء التجربة – لدى مجموعة واحدة ، دون اللجوء الى مجموعة ضابطة.</a:t>
            </a:r>
            <a:r>
              <a:rPr lang="ar-EG" sz="2100" dirty="0" smtClean="0"/>
              <a:t>                            </a:t>
            </a:r>
            <a:r>
              <a:rPr lang="ar-SA" sz="2100" dirty="0" smtClean="0"/>
              <a:t> </a:t>
            </a:r>
          </a:p>
          <a:p>
            <a:pPr algn="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290"/>
            <a:ext cx="7772400" cy="1470025"/>
          </a:xfrm>
        </p:spPr>
        <p:txBody>
          <a:bodyPr/>
          <a:lstStyle/>
          <a:p>
            <a:r>
              <a:rPr lang="ar-SA" b="1" dirty="0" smtClean="0">
                <a:solidFill>
                  <a:srgbClr val="0000FF"/>
                </a:solidFill>
              </a:rPr>
              <a:t>التجريب الطبيعى:</a:t>
            </a:r>
            <a:endParaRPr lang="en-US" dirty="0"/>
          </a:p>
        </p:txBody>
      </p:sp>
      <p:sp>
        <p:nvSpPr>
          <p:cNvPr id="3" name="Subtitle 2"/>
          <p:cNvSpPr>
            <a:spLocks noGrp="1"/>
          </p:cNvSpPr>
          <p:nvPr>
            <p:ph type="subTitle" idx="1"/>
          </p:nvPr>
        </p:nvSpPr>
        <p:spPr>
          <a:xfrm>
            <a:off x="428596" y="1928802"/>
            <a:ext cx="8286808" cy="4286280"/>
          </a:xfrm>
        </p:spPr>
        <p:txBody>
          <a:bodyPr>
            <a:normAutofit/>
          </a:bodyPr>
          <a:lstStyle/>
          <a:p>
            <a:pPr lvl="1"/>
            <a:r>
              <a:rPr lang="ar-SA" sz="3200" b="1" dirty="0" smtClean="0">
                <a:solidFill>
                  <a:schemeClr val="tx1"/>
                </a:solidFill>
              </a:rPr>
              <a:t>وذلك عن طريق اجراء التجارب وادخال المتغيرات على الظاهرة موضع الدراسة فى الظروف الطبيعية دون اللجوء الى الظروف المصطنعة</a:t>
            </a:r>
          </a:p>
          <a:p>
            <a:pPr lvl="1"/>
            <a:r>
              <a:rPr lang="ar-SA" sz="3200" b="1" dirty="0" smtClean="0">
                <a:solidFill>
                  <a:schemeClr val="tx1"/>
                </a:solidFill>
              </a:rPr>
              <a:t>فمن الصعب فهم الظاهرة دون فهم كافة الظروف المرتبطة بها</a:t>
            </a:r>
            <a:r>
              <a:rPr lang="ar-EG" sz="3200" b="1" dirty="0" smtClean="0">
                <a:solidFill>
                  <a:schemeClr val="tx1"/>
                </a:solidFill>
              </a:rPr>
              <a:t> كمعرفة اثر التفكك الاسرى.</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rgbClr val="0000FF"/>
                </a:solidFill>
              </a:rPr>
              <a:t>رابعاً :المنهج</a:t>
            </a:r>
            <a:r>
              <a:rPr lang="ar-SA" b="1" dirty="0" smtClean="0">
                <a:solidFill>
                  <a:srgbClr val="0000FF"/>
                </a:solidFill>
              </a:rPr>
              <a:t> الكلينيك</a:t>
            </a:r>
            <a:r>
              <a:rPr lang="ar-EG" b="1" dirty="0" smtClean="0">
                <a:solidFill>
                  <a:srgbClr val="0000FF"/>
                </a:solidFill>
              </a:rPr>
              <a:t>ى</a:t>
            </a:r>
            <a:r>
              <a:rPr lang="ar-SA" b="1" dirty="0" smtClean="0">
                <a:solidFill>
                  <a:srgbClr val="0000FF"/>
                </a:solidFill>
              </a:rPr>
              <a:t>:</a:t>
            </a:r>
            <a:endParaRPr lang="en-US" dirty="0"/>
          </a:p>
        </p:txBody>
      </p:sp>
      <p:sp>
        <p:nvSpPr>
          <p:cNvPr id="3" name="Content Placeholder 2"/>
          <p:cNvSpPr>
            <a:spLocks noGrp="1"/>
          </p:cNvSpPr>
          <p:nvPr>
            <p:ph idx="1"/>
          </p:nvPr>
        </p:nvSpPr>
        <p:spPr/>
        <p:txBody>
          <a:bodyPr/>
          <a:lstStyle/>
          <a:p>
            <a:pPr lvl="1" algn="r" rtl="1">
              <a:lnSpc>
                <a:spcPct val="90000"/>
              </a:lnSpc>
            </a:pPr>
            <a:r>
              <a:rPr lang="ar-SA" sz="3200" b="1" dirty="0" smtClean="0"/>
              <a:t>ظه</a:t>
            </a:r>
            <a:r>
              <a:rPr lang="ar-EG" sz="3200" b="1" dirty="0" smtClean="0"/>
              <a:t>ر</a:t>
            </a:r>
            <a:r>
              <a:rPr lang="ar-SA" sz="3200" b="1" dirty="0" smtClean="0"/>
              <a:t> لمواجهة قصور الطرق التجريبية  المعتمدة على القياس والتقنين</a:t>
            </a:r>
          </a:p>
          <a:p>
            <a:pPr lvl="1" algn="r" rtl="1">
              <a:lnSpc>
                <a:spcPct val="90000"/>
              </a:lnSpc>
            </a:pPr>
            <a:r>
              <a:rPr lang="ar-SA" sz="3200" b="1" dirty="0" smtClean="0"/>
              <a:t>وه</a:t>
            </a:r>
            <a:r>
              <a:rPr lang="ar-EG" sz="3200" b="1" dirty="0" smtClean="0"/>
              <a:t>و ي</a:t>
            </a:r>
            <a:r>
              <a:rPr lang="ar-SA" sz="3200" b="1" dirty="0" smtClean="0"/>
              <a:t>عنى فهم الشخصية فهما عميقا وكلمة كلينيكى مشتقة من كلينيكوس  وتعنى شتى مظاهر العلاج الطبى التى تبذل للمريض فى فراشه ولكن تطورت ليصبح معناها هو فن ملاحظة واستجواب وتشخيص المرض والتنبؤ بتطوره وتحديد العلاج</a:t>
            </a:r>
          </a:p>
          <a:p>
            <a:pPr lvl="1" algn="r" rtl="1">
              <a:lnSpc>
                <a:spcPct val="90000"/>
              </a:lnSpc>
            </a:pPr>
            <a:r>
              <a:rPr lang="ar-SA" sz="3200" b="1" dirty="0" smtClean="0"/>
              <a:t>المنهج الكلينيكى يعنى الدراسة العميقة للحالات الفردية بصرف النظر عن انتسابها الى السوية او المرض</a:t>
            </a:r>
          </a:p>
          <a:p>
            <a:pPr algn="r" rt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solidFill>
                  <a:srgbClr val="0000FF"/>
                </a:solidFill>
              </a:rPr>
              <a:t>السوية والمرض يفهمان كلاهما بالنظر الى الاخر</a:t>
            </a:r>
            <a:endParaRPr lang="en-US" dirty="0"/>
          </a:p>
        </p:txBody>
      </p:sp>
      <p:sp>
        <p:nvSpPr>
          <p:cNvPr id="3" name="Content Placeholder 2"/>
          <p:cNvSpPr>
            <a:spLocks noGrp="1"/>
          </p:cNvSpPr>
          <p:nvPr>
            <p:ph idx="1"/>
          </p:nvPr>
        </p:nvSpPr>
        <p:spPr/>
        <p:txBody>
          <a:bodyPr>
            <a:normAutofit lnSpcReduction="10000"/>
          </a:bodyPr>
          <a:lstStyle/>
          <a:p>
            <a:pPr lvl="1" algn="r" rtl="1">
              <a:lnSpc>
                <a:spcPct val="90000"/>
              </a:lnSpc>
            </a:pPr>
            <a:r>
              <a:rPr lang="ar-SA" sz="3200" b="1" dirty="0" smtClean="0"/>
              <a:t>المنهج الكلينيكى يميل الى ان يصبح كلينيكية مسلحة بالمقاييس المقننة</a:t>
            </a:r>
          </a:p>
          <a:p>
            <a:pPr lvl="1" algn="r" rtl="1">
              <a:lnSpc>
                <a:spcPct val="90000"/>
              </a:lnSpc>
            </a:pPr>
            <a:r>
              <a:rPr lang="ar-SA" sz="3200" b="1" dirty="0" smtClean="0"/>
              <a:t>يحصل المنهج الكلينيكى على معطياته </a:t>
            </a:r>
            <a:r>
              <a:rPr lang="ar-EG" sz="3200" b="1" dirty="0" smtClean="0"/>
              <a:t>من</a:t>
            </a:r>
            <a:r>
              <a:rPr lang="ar-SA" sz="3200" b="1" dirty="0" smtClean="0"/>
              <a:t> تاريخ الح</a:t>
            </a:r>
            <a:r>
              <a:rPr lang="ar-EG" sz="3200" b="1" dirty="0" smtClean="0"/>
              <a:t>ال</a:t>
            </a:r>
            <a:r>
              <a:rPr lang="ar-SA" sz="3200" b="1" dirty="0" smtClean="0"/>
              <a:t>ة والمقابلة الشخصية والملاحظة المباشرة</a:t>
            </a:r>
            <a:r>
              <a:rPr lang="ar-EG" sz="3200" b="1" dirty="0" smtClean="0"/>
              <a:t> للشخص</a:t>
            </a:r>
            <a:r>
              <a:rPr lang="ar-SA" sz="3200" b="1" dirty="0" smtClean="0"/>
              <a:t> فى الموقف الحيوى</a:t>
            </a:r>
          </a:p>
          <a:p>
            <a:pPr lvl="1" algn="r" rtl="1">
              <a:lnSpc>
                <a:spcPct val="90000"/>
              </a:lnSpc>
            </a:pPr>
            <a:r>
              <a:rPr lang="ar-SA" sz="3200" b="1" dirty="0" smtClean="0"/>
              <a:t>المنهج الكلينيكى يصل من ذلك الى </a:t>
            </a:r>
            <a:r>
              <a:rPr lang="ar-EG" sz="3200" b="1" dirty="0" smtClean="0"/>
              <a:t>”</a:t>
            </a:r>
            <a:r>
              <a:rPr lang="ar-SA" sz="3200" b="1" dirty="0" smtClean="0"/>
              <a:t>الوحدة الكلية التاريخية والوحدة الكلية الحالية </a:t>
            </a:r>
            <a:r>
              <a:rPr lang="ar-EG" sz="3200" b="1" dirty="0" smtClean="0"/>
              <a:t>” </a:t>
            </a:r>
            <a:r>
              <a:rPr lang="ar-SA" sz="3200" b="1" dirty="0" smtClean="0"/>
              <a:t>الكشف عن الصراعات الأساسية عند الشخص ”دينامية“ ومن ثم اعادة بناء الوحدة الكلية للشروط الحاكمة للسلوك موضوع الدراسة</a:t>
            </a:r>
            <a:r>
              <a:rPr lang="ar-EG" sz="3200" b="1" dirty="0" smtClean="0"/>
              <a:t>0</a:t>
            </a:r>
            <a:endParaRPr lang="ar-SA" sz="3200" b="1" dirty="0" smtClean="0"/>
          </a:p>
          <a:p>
            <a:pPr algn="r" rt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solidFill>
                  <a:srgbClr val="003366"/>
                </a:solidFill>
              </a:rPr>
              <a:t>خامساً</a:t>
            </a:r>
            <a:r>
              <a:rPr lang="ar-EG" dirty="0" smtClean="0"/>
              <a:t> : المنهج الاحصائى:</a:t>
            </a:r>
            <a:endParaRPr lang="en-US" dirty="0"/>
          </a:p>
        </p:txBody>
      </p:sp>
      <p:sp>
        <p:nvSpPr>
          <p:cNvPr id="3" name="Content Placeholder 2"/>
          <p:cNvSpPr>
            <a:spLocks noGrp="1"/>
          </p:cNvSpPr>
          <p:nvPr>
            <p:ph idx="1"/>
          </p:nvPr>
        </p:nvSpPr>
        <p:spPr/>
        <p:txBody>
          <a:bodyPr/>
          <a:lstStyle/>
          <a:p>
            <a:pPr lvl="1" algn="r" rtl="1"/>
            <a:r>
              <a:rPr lang="ar-EG" b="1" dirty="0" smtClean="0"/>
              <a:t>يستخدم للكشف عن العلاقة الارتباطية بين مظاهر النمو فى مراحله المختلفة وفى بيئات مختلفة .</a:t>
            </a:r>
            <a:endParaRPr lang="ar-SA" b="1" dirty="0" smtClean="0"/>
          </a:p>
          <a:p>
            <a:pPr lvl="1" algn="r" rtl="1"/>
            <a:r>
              <a:rPr lang="ar-EG" b="1" dirty="0" smtClean="0"/>
              <a:t> يستخدم فى معرفة الاضطراد فى النمو وتطوره فى مظاهره المختلفة .</a:t>
            </a:r>
            <a:endParaRPr lang="ar-SA" b="1" dirty="0" smtClean="0"/>
          </a:p>
          <a:p>
            <a:pPr lvl="1" algn="r" rtl="1"/>
            <a:r>
              <a:rPr lang="ar-EG" b="1" dirty="0" smtClean="0"/>
              <a:t> يعتمد على الاساليب والطرق الاحصائية المختلفة ، </a:t>
            </a:r>
            <a:endParaRPr lang="ar-SA" b="1" dirty="0" smtClean="0"/>
          </a:p>
          <a:p>
            <a:pPr lvl="1" algn="r" rtl="1"/>
            <a:r>
              <a:rPr lang="ar-EG" b="1" dirty="0" smtClean="0"/>
              <a:t> يوجد فى اى بحث او دراسة .</a:t>
            </a:r>
            <a:endParaRPr lang="ar-SA" b="1" dirty="0" smtClean="0"/>
          </a:p>
          <a:p>
            <a:pPr lvl="1" algn="r" rtl="1"/>
            <a:r>
              <a:rPr lang="ar-EG" b="1" dirty="0" smtClean="0"/>
              <a:t>لا يمكن ان تقوم دراسة على المنهج الاحصائى وحده0</a:t>
            </a:r>
          </a:p>
          <a:p>
            <a:pPr lvl="1" algn="r" rtl="1"/>
            <a:r>
              <a:rPr lang="ar-EG" b="1" dirty="0" smtClean="0"/>
              <a:t> يعتبر منهج معين او مساعد ولكنه ليس منهج قائم بذاته.</a:t>
            </a:r>
            <a:endParaRPr lang="ar-SA" b="1" dirty="0" smtClean="0"/>
          </a:p>
          <a:p>
            <a:pPr algn="r" rt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1928802"/>
            <a:ext cx="8429684" cy="4572032"/>
          </a:xfrm>
        </p:spPr>
        <p:txBody>
          <a:bodyPr>
            <a:normAutofit/>
          </a:bodyPr>
          <a:lstStyle/>
          <a:p>
            <a:pPr algn="r">
              <a:lnSpc>
                <a:spcPct val="80000"/>
              </a:lnSpc>
            </a:pPr>
            <a:r>
              <a:rPr lang="ar-SA" b="1" dirty="0" smtClean="0">
                <a:solidFill>
                  <a:schemeClr val="tx1"/>
                </a:solidFill>
              </a:rPr>
              <a:t>يسعى العالم فى أى مجال </a:t>
            </a:r>
            <a:r>
              <a:rPr lang="ar-EG" b="1" dirty="0" smtClean="0">
                <a:solidFill>
                  <a:schemeClr val="tx1"/>
                </a:solidFill>
              </a:rPr>
              <a:t>من مجالات العلم</a:t>
            </a:r>
            <a:r>
              <a:rPr lang="ar-SA" b="1" dirty="0" smtClean="0">
                <a:solidFill>
                  <a:schemeClr val="tx1"/>
                </a:solidFill>
              </a:rPr>
              <a:t> الى اكتشاف نظام الكون وفهم قوانين الطبيعة والظواهر الانسانية المختلفة ومعرفة كيفية السيطرة عليها وذلك عن طريق تفسيرها والتنبؤ بها وضبطها</a:t>
            </a:r>
            <a:r>
              <a:rPr lang="ar-EG" sz="2400" b="1" dirty="0" smtClean="0">
                <a:solidFill>
                  <a:schemeClr val="tx1"/>
                </a:solidFill>
              </a:rPr>
              <a:t>، </a:t>
            </a:r>
            <a:r>
              <a:rPr lang="ar-EG" b="1" dirty="0" smtClean="0">
                <a:solidFill>
                  <a:schemeClr val="tx1"/>
                </a:solidFill>
              </a:rPr>
              <a:t>وتتنوع مناهج البحث فى علم نفس النمو لتغطى كل الظواهر والمتغيرات والعوامل ذات الصلة بعملية النمو.</a:t>
            </a:r>
            <a:endParaRPr lang="ar-SA" sz="4000" b="1" dirty="0" smtClean="0">
              <a:solidFill>
                <a:schemeClr val="tx1"/>
              </a:solidFill>
            </a:endParaRPr>
          </a:p>
          <a:p>
            <a:pPr algn="r">
              <a:lnSpc>
                <a:spcPct val="80000"/>
              </a:lnSpc>
            </a:pPr>
            <a:r>
              <a:rPr lang="ar-SA" sz="4000" b="1" dirty="0" smtClean="0">
                <a:solidFill>
                  <a:schemeClr val="tx1"/>
                </a:solidFill>
              </a:rPr>
              <a:t> يسعى العلم الى تحقيق ثلاثة أهداف:</a:t>
            </a:r>
          </a:p>
          <a:p>
            <a:pPr algn="r">
              <a:lnSpc>
                <a:spcPct val="80000"/>
              </a:lnSpc>
            </a:pPr>
            <a:r>
              <a:rPr lang="ar-SA" sz="4000" b="1" dirty="0" smtClean="0">
                <a:solidFill>
                  <a:schemeClr val="tx1"/>
                </a:solidFill>
              </a:rPr>
              <a:t>1: التفسير</a:t>
            </a:r>
          </a:p>
          <a:p>
            <a:pPr algn="r">
              <a:lnSpc>
                <a:spcPct val="80000"/>
              </a:lnSpc>
            </a:pPr>
            <a:r>
              <a:rPr lang="ar-SA" sz="4000" b="1" dirty="0" smtClean="0">
                <a:solidFill>
                  <a:schemeClr val="tx1"/>
                </a:solidFill>
              </a:rPr>
              <a:t>2: التنبؤ</a:t>
            </a:r>
          </a:p>
          <a:p>
            <a:pPr algn="r">
              <a:lnSpc>
                <a:spcPct val="80000"/>
              </a:lnSpc>
            </a:pPr>
            <a:r>
              <a:rPr lang="ar-SA" sz="4000" b="1" dirty="0" smtClean="0">
                <a:solidFill>
                  <a:schemeClr val="tx1"/>
                </a:solidFill>
              </a:rPr>
              <a:t>3: الضبط</a:t>
            </a:r>
            <a:endParaRPr lang="en-US" b="1" dirty="0" smtClean="0">
              <a:solidFill>
                <a:schemeClr val="tx1"/>
              </a:solidFill>
            </a:endParaRPr>
          </a:p>
          <a:p>
            <a:endParaRPr lang="en-US" dirty="0"/>
          </a:p>
        </p:txBody>
      </p:sp>
      <p:sp>
        <p:nvSpPr>
          <p:cNvPr id="7" name="Rectangle 6"/>
          <p:cNvSpPr/>
          <p:nvPr/>
        </p:nvSpPr>
        <p:spPr>
          <a:xfrm>
            <a:off x="857224" y="785794"/>
            <a:ext cx="7429552" cy="923330"/>
          </a:xfrm>
          <a:prstGeom prst="rect">
            <a:avLst/>
          </a:prstGeom>
        </p:spPr>
        <p:txBody>
          <a:bodyPr wrap="square">
            <a:spAutoFit/>
          </a:bodyPr>
          <a:lstStyle/>
          <a:p>
            <a:pPr algn="ctr"/>
            <a:r>
              <a:rPr lang="ar-EG" sz="5400" b="1" dirty="0" smtClean="0">
                <a:solidFill>
                  <a:schemeClr val="tx2">
                    <a:lumMod val="40000"/>
                    <a:lumOff val="60000"/>
                  </a:schemeClr>
                </a:solidFill>
              </a:rPr>
              <a:t>مناهج</a:t>
            </a:r>
            <a:r>
              <a:rPr lang="ar-SA" sz="5400" b="1" dirty="0" smtClean="0">
                <a:solidFill>
                  <a:schemeClr val="tx2">
                    <a:lumMod val="40000"/>
                    <a:lumOff val="60000"/>
                  </a:schemeClr>
                </a:solidFill>
              </a:rPr>
              <a:t> البحث فى علم نفس النمو</a:t>
            </a:r>
            <a:endParaRPr lang="en-US" sz="5400" dirty="0">
              <a:solidFill>
                <a:schemeClr val="tx2">
                  <a:lumMod val="40000"/>
                  <a:lumOff val="6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714348" y="428604"/>
            <a:ext cx="7772400" cy="1470025"/>
          </a:xfrm>
        </p:spPr>
        <p:txBody>
          <a:bodyPr/>
          <a:lstStyle/>
          <a:p>
            <a:pPr marL="838200" indent="-838200" eaLnBrk="1" hangingPunct="1"/>
            <a:r>
              <a:rPr lang="ar-SA" sz="6000" b="1" dirty="0" smtClean="0"/>
              <a:t>خطوات المنهج العلمى</a:t>
            </a:r>
            <a:endParaRPr lang="en-US" sz="6000" dirty="0" smtClean="0"/>
          </a:p>
        </p:txBody>
      </p:sp>
      <p:sp>
        <p:nvSpPr>
          <p:cNvPr id="6" name="Subtitle 5"/>
          <p:cNvSpPr>
            <a:spLocks noGrp="1"/>
          </p:cNvSpPr>
          <p:nvPr>
            <p:ph type="subTitle" idx="1"/>
          </p:nvPr>
        </p:nvSpPr>
        <p:spPr>
          <a:xfrm>
            <a:off x="1371600" y="1785926"/>
            <a:ext cx="6700862" cy="3852874"/>
          </a:xfrm>
        </p:spPr>
        <p:txBody>
          <a:bodyPr>
            <a:normAutofit/>
          </a:bodyPr>
          <a:lstStyle/>
          <a:p>
            <a:pPr algn="r">
              <a:lnSpc>
                <a:spcPct val="80000"/>
              </a:lnSpc>
              <a:defRPr/>
            </a:pPr>
            <a:r>
              <a:rPr lang="ar-SA" b="1" dirty="0">
                <a:solidFill>
                  <a:srgbClr val="990000"/>
                </a:solidFill>
              </a:rPr>
              <a:t>الشعور بالمشكلة</a:t>
            </a:r>
          </a:p>
          <a:p>
            <a:pPr algn="r">
              <a:lnSpc>
                <a:spcPct val="80000"/>
              </a:lnSpc>
              <a:defRPr/>
            </a:pPr>
            <a:r>
              <a:rPr lang="ar-SA" b="1" dirty="0">
                <a:solidFill>
                  <a:srgbClr val="0000FF"/>
                </a:solidFill>
              </a:rPr>
              <a:t>حصر وتحديد المشكلة</a:t>
            </a:r>
            <a:endParaRPr lang="ar-SA" b="1" dirty="0">
              <a:solidFill>
                <a:schemeClr val="bg1"/>
              </a:solidFill>
            </a:endParaRPr>
          </a:p>
          <a:p>
            <a:pPr algn="r">
              <a:lnSpc>
                <a:spcPct val="80000"/>
              </a:lnSpc>
              <a:defRPr/>
            </a:pPr>
            <a:r>
              <a:rPr lang="ar-SA" b="1" dirty="0">
                <a:solidFill>
                  <a:srgbClr val="996633"/>
                </a:solidFill>
              </a:rPr>
              <a:t>اقتراح حلول للمشكلة(فرض الفروض)</a:t>
            </a:r>
          </a:p>
          <a:p>
            <a:pPr algn="r">
              <a:lnSpc>
                <a:spcPct val="80000"/>
              </a:lnSpc>
              <a:buClr>
                <a:srgbClr val="8A8AD8"/>
              </a:buClr>
              <a:buSzPct val="65000"/>
              <a:defRPr/>
            </a:pPr>
            <a:r>
              <a:rPr lang="ar-SA" b="1" dirty="0" smtClean="0">
                <a:solidFill>
                  <a:srgbClr val="00BAB6">
                    <a:lumMod val="60000"/>
                    <a:lumOff val="40000"/>
                  </a:srgbClr>
                </a:solidFill>
                <a:effectLst>
                  <a:outerShdw blurRad="38100" dist="38100" dir="2700000" algn="tl">
                    <a:srgbClr val="000000"/>
                  </a:outerShdw>
                </a:effectLst>
                <a:latin typeface="Tahoma"/>
              </a:rPr>
              <a:t>التجريب(اختبار صحة الفروض)</a:t>
            </a:r>
            <a:endParaRPr lang="ar-EG" b="1" dirty="0" smtClean="0">
              <a:solidFill>
                <a:srgbClr val="00BAB6">
                  <a:lumMod val="60000"/>
                  <a:lumOff val="40000"/>
                </a:srgbClr>
              </a:solidFill>
              <a:effectLst>
                <a:outerShdw blurRad="38100" dist="38100" dir="2700000" algn="tl">
                  <a:srgbClr val="000000"/>
                </a:outerShdw>
              </a:effectLst>
              <a:latin typeface="Tahoma"/>
            </a:endParaRPr>
          </a:p>
          <a:p>
            <a:pPr algn="r">
              <a:lnSpc>
                <a:spcPct val="80000"/>
              </a:lnSpc>
              <a:buClr>
                <a:srgbClr val="8A8AD8"/>
              </a:buClr>
              <a:buSzPct val="65000"/>
              <a:defRPr/>
            </a:pPr>
            <a:r>
              <a:rPr lang="ar-EG" b="1" dirty="0" smtClean="0">
                <a:solidFill>
                  <a:schemeClr val="tx2"/>
                </a:solidFill>
              </a:rPr>
              <a:t>النتائج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85728"/>
            <a:ext cx="7772400" cy="1470025"/>
          </a:xfrm>
        </p:spPr>
        <p:txBody>
          <a:bodyPr/>
          <a:lstStyle/>
          <a:p>
            <a:r>
              <a:rPr lang="ar-SA" b="1" dirty="0" smtClean="0"/>
              <a:t>الاستقراء والاستنباط</a:t>
            </a:r>
            <a:endParaRPr lang="en-US" dirty="0"/>
          </a:p>
        </p:txBody>
      </p:sp>
      <p:sp>
        <p:nvSpPr>
          <p:cNvPr id="3" name="Subtitle 2"/>
          <p:cNvSpPr>
            <a:spLocks noGrp="1"/>
          </p:cNvSpPr>
          <p:nvPr>
            <p:ph type="subTitle" idx="1"/>
          </p:nvPr>
        </p:nvSpPr>
        <p:spPr>
          <a:xfrm>
            <a:off x="571472" y="1714488"/>
            <a:ext cx="8143932" cy="3924312"/>
          </a:xfrm>
        </p:spPr>
        <p:txBody>
          <a:bodyPr/>
          <a:lstStyle/>
          <a:p>
            <a:pPr algn="r">
              <a:buFont typeface="Arial" charset="0"/>
              <a:buChar char="•"/>
            </a:pPr>
            <a:r>
              <a:rPr lang="ar-EG" b="1" dirty="0" smtClean="0"/>
              <a:t>*الاستقراء :</a:t>
            </a:r>
            <a:r>
              <a:rPr lang="ar-SA" b="1" dirty="0" smtClean="0"/>
              <a:t>هو استنتاج الكليات من الجزئيات وذلك يمهد </a:t>
            </a:r>
            <a:endParaRPr lang="ar-EG" b="1" dirty="0" smtClean="0"/>
          </a:p>
          <a:p>
            <a:pPr algn="r"/>
            <a:r>
              <a:rPr lang="ar-SA" b="1" dirty="0" smtClean="0"/>
              <a:t>لتكوين الفروض.</a:t>
            </a:r>
          </a:p>
          <a:p>
            <a:pPr marL="0" lvl="2" algn="r">
              <a:buFont typeface="Arial" charset="0"/>
              <a:buChar char="•"/>
            </a:pPr>
            <a:r>
              <a:rPr lang="ar-EG" sz="2800" b="1" dirty="0" smtClean="0">
                <a:solidFill>
                  <a:srgbClr val="00CCFF"/>
                </a:solidFill>
                <a:cs typeface="PT Bold Heading" pitchFamily="2" charset="-78"/>
              </a:rPr>
              <a:t>الاستنباط </a:t>
            </a:r>
            <a:r>
              <a:rPr lang="ar-SA" b="1" dirty="0" smtClean="0"/>
              <a:t>فهو استنتاج الجزئيات من الكليات فيساعد على اكتشاف النتائج المنطقية التى يترتب عليها استبعاد الفروض التى لاتتفق مع الحقائق الملاحظة ثم يعود الاستقراء للتحقيق فى بقية الفروض وهكذا يتم التنقل باستمرار بين </a:t>
            </a:r>
            <a:endParaRPr lang="ar-EG" b="1" dirty="0" smtClean="0"/>
          </a:p>
          <a:p>
            <a:pPr marL="0" lvl="2" algn="r"/>
            <a:r>
              <a:rPr lang="ar-SA" b="1" dirty="0" smtClean="0"/>
              <a:t>الاستقراء</a:t>
            </a:r>
            <a:endParaRPr lang="ar-EG" b="1" dirty="0" smtClean="0"/>
          </a:p>
          <a:p>
            <a:r>
              <a:rPr lang="ar-EG" b="1" dirty="0" smtClean="0"/>
              <a:t> </a:t>
            </a:r>
            <a:r>
              <a:rPr lang="ar-SA" b="1" smtClean="0"/>
              <a:t>و الاستنباط للوصول الى تفسير واضح ودقيق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6"/>
            <a:ext cx="7772400" cy="1470025"/>
          </a:xfrm>
        </p:spPr>
        <p:txBody>
          <a:bodyPr/>
          <a:lstStyle/>
          <a:p>
            <a:r>
              <a:rPr lang="ar-SA" b="1" dirty="0" smtClean="0">
                <a:solidFill>
                  <a:schemeClr val="tx2">
                    <a:lumMod val="60000"/>
                    <a:lumOff val="40000"/>
                  </a:schemeClr>
                </a:solidFill>
              </a:rPr>
              <a:t>أولاً:الملاحظة العلمية:</a:t>
            </a:r>
            <a:endParaRPr lang="en-US" dirty="0">
              <a:solidFill>
                <a:schemeClr val="tx2">
                  <a:lumMod val="60000"/>
                  <a:lumOff val="40000"/>
                </a:schemeClr>
              </a:solidFill>
            </a:endParaRPr>
          </a:p>
        </p:txBody>
      </p:sp>
      <p:sp>
        <p:nvSpPr>
          <p:cNvPr id="3" name="Subtitle 2"/>
          <p:cNvSpPr>
            <a:spLocks noGrp="1"/>
          </p:cNvSpPr>
          <p:nvPr>
            <p:ph type="subTitle" idx="1"/>
          </p:nvPr>
        </p:nvSpPr>
        <p:spPr>
          <a:xfrm>
            <a:off x="357158" y="1643050"/>
            <a:ext cx="8286808" cy="4429156"/>
          </a:xfrm>
        </p:spPr>
        <p:txBody>
          <a:bodyPr>
            <a:normAutofit/>
          </a:bodyPr>
          <a:lstStyle/>
          <a:p>
            <a:r>
              <a:rPr lang="ar-SA" b="1" dirty="0" smtClean="0">
                <a:solidFill>
                  <a:schemeClr val="tx1"/>
                </a:solidFill>
              </a:rPr>
              <a:t>الملاحظة أداة أساسية فى البحوث النفسية </a:t>
            </a:r>
            <a:r>
              <a:rPr lang="ar-EG" b="1" dirty="0" smtClean="0">
                <a:solidFill>
                  <a:schemeClr val="tx1"/>
                </a:solidFill>
              </a:rPr>
              <a:t>، </a:t>
            </a:r>
            <a:r>
              <a:rPr lang="ar-SA" b="1" dirty="0" smtClean="0">
                <a:solidFill>
                  <a:schemeClr val="tx1"/>
                </a:solidFill>
              </a:rPr>
              <a:t>وتتض</a:t>
            </a:r>
            <a:r>
              <a:rPr lang="ar-EG" b="1" dirty="0" smtClean="0">
                <a:solidFill>
                  <a:schemeClr val="tx1"/>
                </a:solidFill>
              </a:rPr>
              <a:t>ـــ</a:t>
            </a:r>
            <a:r>
              <a:rPr lang="ar-SA" b="1" dirty="0" smtClean="0">
                <a:solidFill>
                  <a:schemeClr val="tx1"/>
                </a:solidFill>
              </a:rPr>
              <a:t>ح الملاحظة </a:t>
            </a:r>
            <a:r>
              <a:rPr lang="ar-EG" b="1" dirty="0" smtClean="0">
                <a:solidFill>
                  <a:schemeClr val="tx1"/>
                </a:solidFill>
              </a:rPr>
              <a:t>   </a:t>
            </a:r>
            <a:r>
              <a:rPr lang="ar-SA" b="1" dirty="0" smtClean="0">
                <a:solidFill>
                  <a:schemeClr val="tx1"/>
                </a:solidFill>
              </a:rPr>
              <a:t>العلمية عندما ندرس نمو التلاميذ من حيث بنية الشخصية لديهم </a:t>
            </a:r>
            <a:r>
              <a:rPr lang="ar-EG" b="1" dirty="0" smtClean="0">
                <a:solidFill>
                  <a:schemeClr val="tx1"/>
                </a:solidFill>
              </a:rPr>
              <a:t>   </a:t>
            </a:r>
            <a:r>
              <a:rPr lang="ar-SA" b="1" dirty="0" smtClean="0">
                <a:solidFill>
                  <a:schemeClr val="tx1"/>
                </a:solidFill>
              </a:rPr>
              <a:t>بكاف</a:t>
            </a:r>
            <a:r>
              <a:rPr lang="ar-EG" b="1" dirty="0" smtClean="0">
                <a:solidFill>
                  <a:schemeClr val="tx1"/>
                </a:solidFill>
              </a:rPr>
              <a:t>ــ</a:t>
            </a:r>
            <a:r>
              <a:rPr lang="ar-SA" b="1" dirty="0" smtClean="0">
                <a:solidFill>
                  <a:schemeClr val="tx1"/>
                </a:solidFill>
              </a:rPr>
              <a:t>ة مكوناتها الجس</a:t>
            </a:r>
            <a:r>
              <a:rPr lang="ar-EG" b="1" dirty="0" smtClean="0">
                <a:solidFill>
                  <a:schemeClr val="tx1"/>
                </a:solidFill>
              </a:rPr>
              <a:t>ـــ</a:t>
            </a:r>
            <a:r>
              <a:rPr lang="ar-SA" b="1" dirty="0" smtClean="0">
                <a:solidFill>
                  <a:schemeClr val="tx1"/>
                </a:solidFill>
              </a:rPr>
              <a:t>مية والعق</a:t>
            </a:r>
            <a:r>
              <a:rPr lang="ar-EG" b="1" dirty="0" smtClean="0">
                <a:solidFill>
                  <a:schemeClr val="tx1"/>
                </a:solidFill>
              </a:rPr>
              <a:t>ـــ</a:t>
            </a:r>
            <a:r>
              <a:rPr lang="ar-SA" b="1" dirty="0" smtClean="0">
                <a:solidFill>
                  <a:schemeClr val="tx1"/>
                </a:solidFill>
              </a:rPr>
              <a:t>لية والمعرف</a:t>
            </a:r>
            <a:r>
              <a:rPr lang="ar-EG" b="1" dirty="0" smtClean="0">
                <a:solidFill>
                  <a:schemeClr val="tx1"/>
                </a:solidFill>
              </a:rPr>
              <a:t>ــــ</a:t>
            </a:r>
            <a:r>
              <a:rPr lang="ar-SA" b="1" dirty="0" smtClean="0">
                <a:solidFill>
                  <a:schemeClr val="tx1"/>
                </a:solidFill>
              </a:rPr>
              <a:t>ية </a:t>
            </a:r>
            <a:r>
              <a:rPr lang="ar-EG" b="1" dirty="0" smtClean="0">
                <a:solidFill>
                  <a:schemeClr val="tx1"/>
                </a:solidFill>
              </a:rPr>
              <a:t>و</a:t>
            </a:r>
            <a:r>
              <a:rPr lang="ar-SA" b="1" dirty="0" smtClean="0">
                <a:solidFill>
                  <a:schemeClr val="tx1"/>
                </a:solidFill>
              </a:rPr>
              <a:t>الانفع</a:t>
            </a:r>
            <a:r>
              <a:rPr lang="ar-EG" b="1" dirty="0" smtClean="0">
                <a:solidFill>
                  <a:schemeClr val="tx1"/>
                </a:solidFill>
              </a:rPr>
              <a:t>ــ</a:t>
            </a:r>
            <a:r>
              <a:rPr lang="ar-SA" b="1" dirty="0" smtClean="0">
                <a:solidFill>
                  <a:schemeClr val="tx1"/>
                </a:solidFill>
              </a:rPr>
              <a:t>الية </a:t>
            </a:r>
            <a:r>
              <a:rPr lang="ar-EG" b="1" dirty="0" smtClean="0">
                <a:solidFill>
                  <a:schemeClr val="tx1"/>
                </a:solidFill>
              </a:rPr>
              <a:t>   </a:t>
            </a:r>
            <a:r>
              <a:rPr lang="ar-SA" b="1" dirty="0" smtClean="0">
                <a:solidFill>
                  <a:schemeClr val="tx1"/>
                </a:solidFill>
              </a:rPr>
              <a:t>والاجتماعية.</a:t>
            </a:r>
            <a:endParaRPr lang="ar-EG" b="1" dirty="0" smtClean="0">
              <a:solidFill>
                <a:schemeClr val="tx1"/>
              </a:solidFill>
            </a:endParaRPr>
          </a:p>
          <a:p>
            <a:r>
              <a:rPr lang="ar-SA" b="1" dirty="0" smtClean="0">
                <a:solidFill>
                  <a:schemeClr val="tx1"/>
                </a:solidFill>
              </a:rPr>
              <a:t>ومن هذه الدراسات التى استغرقت سنوات دراسة هارولد جونز وآخرون عن نمو المراهقة عن طريق ملاحظة نمو </a:t>
            </a:r>
            <a:r>
              <a:rPr lang="ar-EG" b="1" dirty="0" smtClean="0">
                <a:solidFill>
                  <a:schemeClr val="tx1"/>
                </a:solidFill>
              </a:rPr>
              <a:t>أحد الأولاد   ”</a:t>
            </a:r>
            <a:r>
              <a:rPr lang="ar-SA" b="1" dirty="0" smtClean="0">
                <a:solidFill>
                  <a:schemeClr val="tx1"/>
                </a:solidFill>
              </a:rPr>
              <a:t>ج</a:t>
            </a:r>
            <a:r>
              <a:rPr lang="ar-EG" b="1" dirty="0" smtClean="0">
                <a:solidFill>
                  <a:schemeClr val="tx1"/>
                </a:solidFill>
              </a:rPr>
              <a:t>ـــ</a:t>
            </a:r>
            <a:r>
              <a:rPr lang="ar-SA" b="1" dirty="0" smtClean="0">
                <a:solidFill>
                  <a:schemeClr val="tx1"/>
                </a:solidFill>
              </a:rPr>
              <a:t>ون س</a:t>
            </a:r>
            <a:r>
              <a:rPr lang="ar-EG" b="1" dirty="0" smtClean="0">
                <a:solidFill>
                  <a:schemeClr val="tx1"/>
                </a:solidFill>
              </a:rPr>
              <a:t>ـــ</a:t>
            </a:r>
            <a:r>
              <a:rPr lang="ar-SA" b="1" dirty="0" smtClean="0">
                <a:solidFill>
                  <a:schemeClr val="tx1"/>
                </a:solidFill>
              </a:rPr>
              <a:t>اندرز</a:t>
            </a:r>
            <a:r>
              <a:rPr lang="ar-EG" b="1" dirty="0" smtClean="0">
                <a:solidFill>
                  <a:schemeClr val="tx1"/>
                </a:solidFill>
              </a:rPr>
              <a:t>“</a:t>
            </a:r>
            <a:r>
              <a:rPr lang="ar-SA" b="1" dirty="0" smtClean="0">
                <a:solidFill>
                  <a:schemeClr val="tx1"/>
                </a:solidFill>
              </a:rPr>
              <a:t> حيث ت</a:t>
            </a:r>
            <a:r>
              <a:rPr lang="ar-EG" b="1" dirty="0" smtClean="0">
                <a:solidFill>
                  <a:schemeClr val="tx1"/>
                </a:solidFill>
              </a:rPr>
              <a:t>ـ</a:t>
            </a:r>
            <a:r>
              <a:rPr lang="ar-SA" b="1" dirty="0" smtClean="0">
                <a:solidFill>
                  <a:schemeClr val="tx1"/>
                </a:solidFill>
              </a:rPr>
              <a:t>م ملاحظة نم</a:t>
            </a:r>
            <a:r>
              <a:rPr lang="ar-EG" b="1" dirty="0" smtClean="0">
                <a:solidFill>
                  <a:schemeClr val="tx1"/>
                </a:solidFill>
              </a:rPr>
              <a:t>ـ</a:t>
            </a:r>
            <a:r>
              <a:rPr lang="ar-SA" b="1" dirty="0" smtClean="0">
                <a:solidFill>
                  <a:schemeClr val="tx1"/>
                </a:solidFill>
              </a:rPr>
              <a:t>وه الجسمى والحركى </a:t>
            </a:r>
            <a:r>
              <a:rPr lang="ar-EG" b="1" dirty="0" smtClean="0">
                <a:solidFill>
                  <a:schemeClr val="tx1"/>
                </a:solidFill>
              </a:rPr>
              <a:t> </a:t>
            </a:r>
            <a:r>
              <a:rPr lang="ar-SA" b="1" dirty="0" smtClean="0">
                <a:solidFill>
                  <a:schemeClr val="tx1"/>
                </a:solidFill>
              </a:rPr>
              <a:t>والاجتماعى والانفعالى والدراسى والميول والاتجاهات ال</a:t>
            </a:r>
            <a:r>
              <a:rPr lang="ar-EG" b="1" dirty="0" smtClean="0">
                <a:solidFill>
                  <a:schemeClr val="tx1"/>
                </a:solidFill>
              </a:rPr>
              <a:t>ــــــ</a:t>
            </a:r>
            <a:r>
              <a:rPr lang="ar-SA" b="1" dirty="0" smtClean="0">
                <a:solidFill>
                  <a:schemeClr val="tx1"/>
                </a:solidFill>
              </a:rPr>
              <a:t>خ</a:t>
            </a:r>
            <a:endParaRPr lang="en-US" b="1" dirty="0" smtClean="0">
              <a:solidFill>
                <a:schemeClr val="tx1"/>
              </a:solidFill>
            </a:endParaRP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بطاقة الملاحظة كوسيلة لتنظيم المعلومات المتجمعة</a:t>
            </a:r>
            <a:endParaRPr lang="en-US" dirty="0"/>
          </a:p>
        </p:txBody>
      </p:sp>
      <p:sp>
        <p:nvSpPr>
          <p:cNvPr id="3" name="Content Placeholder 2"/>
          <p:cNvSpPr>
            <a:spLocks noGrp="1"/>
          </p:cNvSpPr>
          <p:nvPr>
            <p:ph idx="1"/>
          </p:nvPr>
        </p:nvSpPr>
        <p:spPr/>
        <p:txBody>
          <a:bodyPr/>
          <a:lstStyle/>
          <a:p>
            <a:r>
              <a:rPr lang="ar-EG" b="1" dirty="0" smtClean="0"/>
              <a:t>* </a:t>
            </a:r>
            <a:r>
              <a:rPr lang="ar-SA" b="1" dirty="0" smtClean="0"/>
              <a:t>تقوم هذه البطاقات على مجموعه من البنود التى تغطى جوانب المشكلة او الظاهرة موضوع الدراسة </a:t>
            </a:r>
            <a:r>
              <a:rPr lang="ar-EG" b="1" dirty="0" smtClean="0"/>
              <a:t> </a:t>
            </a:r>
            <a:r>
              <a:rPr lang="ar-SA" b="1" dirty="0" smtClean="0"/>
              <a:t>وتجمع فى فئات معينة ويترك بعد كل بند مسافة للملاحظة يكتب فيها بيانات وصفية قليلة او يبين غياب او وجود او تكرار حدوث الظاهرة وبذلك تكون الملاحظة علمية موضوعية</a:t>
            </a:r>
            <a:endParaRPr lang="ar-EG" sz="4000" b="1"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229600" cy="1143000"/>
          </a:xfrm>
        </p:spPr>
        <p:txBody>
          <a:bodyPr>
            <a:normAutofit/>
          </a:bodyPr>
          <a:lstStyle/>
          <a:p>
            <a:r>
              <a:rPr lang="ar-SA" b="1" dirty="0" smtClean="0"/>
              <a:t>الشروط الواجب توافرها فى الملاحظة العلمية:</a:t>
            </a:r>
            <a:endParaRPr lang="en-US" dirty="0"/>
          </a:p>
        </p:txBody>
      </p:sp>
      <p:sp>
        <p:nvSpPr>
          <p:cNvPr id="3" name="Content Placeholder 2"/>
          <p:cNvSpPr>
            <a:spLocks noGrp="1"/>
          </p:cNvSpPr>
          <p:nvPr>
            <p:ph idx="1"/>
          </p:nvPr>
        </p:nvSpPr>
        <p:spPr>
          <a:xfrm>
            <a:off x="357158" y="1857364"/>
            <a:ext cx="8229600" cy="1828800"/>
          </a:xfrm>
        </p:spPr>
        <p:txBody>
          <a:bodyPr/>
          <a:lstStyle/>
          <a:p>
            <a:pPr algn="r"/>
            <a:r>
              <a:rPr lang="ar-SA" b="1" dirty="0" smtClean="0"/>
              <a:t>1- الملاحظة عملية موجهة: </a:t>
            </a:r>
            <a:r>
              <a:rPr lang="ar-SA" dirty="0" smtClean="0"/>
              <a:t>قبل الملاحظة ينبغى تحديد الهدف بدقة وتحديد الجوانب المختلفة للنشاط والسلوك الملاحظ وتحديد كيفية تسجيل ما يتم سماعه او مشاهدته او الاحساس به</a:t>
            </a:r>
            <a:endParaRPr lang="en-US" dirty="0" smtClean="0"/>
          </a:p>
          <a:p>
            <a:pPr algn="r"/>
            <a:endParaRPr lang="ar-EG" dirty="0" smtClean="0"/>
          </a:p>
          <a:p>
            <a:pPr algn="r"/>
            <a:endParaRPr lang="en-US" dirty="0"/>
          </a:p>
        </p:txBody>
      </p:sp>
      <p:sp>
        <p:nvSpPr>
          <p:cNvPr id="4" name="TextBox 3"/>
          <p:cNvSpPr txBox="1"/>
          <p:nvPr/>
        </p:nvSpPr>
        <p:spPr>
          <a:xfrm>
            <a:off x="214282" y="3318570"/>
            <a:ext cx="8143932" cy="3539430"/>
          </a:xfrm>
          <a:prstGeom prst="rect">
            <a:avLst/>
          </a:prstGeom>
          <a:noFill/>
        </p:spPr>
        <p:txBody>
          <a:bodyPr wrap="square" rtlCol="0">
            <a:spAutoFit/>
          </a:bodyPr>
          <a:lstStyle/>
          <a:p>
            <a:pPr algn="r"/>
            <a:r>
              <a:rPr lang="ar-SA" sz="3200" b="1" dirty="0"/>
              <a:t>2- الملاحظة عملية موضوعية</a:t>
            </a:r>
            <a:r>
              <a:rPr lang="ar-EG" sz="3200" b="1" dirty="0"/>
              <a:t> </a:t>
            </a:r>
          </a:p>
          <a:p>
            <a:pPr algn="r"/>
            <a:r>
              <a:rPr lang="ar-SA" sz="3200" b="1" dirty="0"/>
              <a:t>:</a:t>
            </a:r>
            <a:r>
              <a:rPr lang="en-US" sz="3200" b="1" dirty="0"/>
              <a:t> </a:t>
            </a:r>
            <a:r>
              <a:rPr lang="ar-SA" sz="3200" b="1" dirty="0"/>
              <a:t> </a:t>
            </a:r>
            <a:r>
              <a:rPr lang="ar-SA" sz="3200" dirty="0"/>
              <a:t>وذلك بالبعد عن الذاتية والتحيز والأهواء فالذهن</a:t>
            </a:r>
            <a:r>
              <a:rPr lang="ar-EG" sz="3200" dirty="0"/>
              <a:t> مزود بمعلومات خاطئة ولذلك يعتبر</a:t>
            </a:r>
            <a:r>
              <a:rPr lang="ar-SA" sz="3200" dirty="0"/>
              <a:t> مصدر</a:t>
            </a:r>
            <a:r>
              <a:rPr lang="ar-EG" sz="3200" dirty="0"/>
              <a:t>اً</a:t>
            </a:r>
            <a:r>
              <a:rPr lang="ar-SA" sz="3200" dirty="0"/>
              <a:t> </a:t>
            </a:r>
            <a:r>
              <a:rPr lang="ar-EG" sz="3200" dirty="0"/>
              <a:t>ل</a:t>
            </a:r>
            <a:r>
              <a:rPr lang="ar-SA" sz="3200" dirty="0"/>
              <a:t>لأخطاء كما يقول جوته بأننا لانرى الا ما نعرفه</a:t>
            </a:r>
            <a:endParaRPr lang="ar-EG" sz="3200" dirty="0"/>
          </a:p>
          <a:p>
            <a:pPr algn="r"/>
            <a:r>
              <a:rPr lang="ar-SA" sz="3200" dirty="0"/>
              <a:t>مثال ذلك رؤية الطبيب والمهندس والموجه والفلاح لمدرسة ما اذ يركز كل منهم على ما يخصه ويهتم به</a:t>
            </a:r>
            <a:endParaRPr lang="en-US" sz="3200" dirty="0"/>
          </a:p>
          <a:p>
            <a:pPr algn="r"/>
            <a:endParaRPr lang="en-US"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714356"/>
            <a:ext cx="8215370" cy="4924444"/>
          </a:xfrm>
        </p:spPr>
        <p:txBody>
          <a:bodyPr>
            <a:normAutofit/>
          </a:bodyPr>
          <a:lstStyle/>
          <a:p>
            <a:r>
              <a:rPr lang="ar-SA" dirty="0" smtClean="0">
                <a:solidFill>
                  <a:schemeClr val="tx1"/>
                </a:solidFill>
              </a:rPr>
              <a:t>5- </a:t>
            </a:r>
            <a:r>
              <a:rPr lang="ar-SA" b="1" dirty="0" smtClean="0">
                <a:solidFill>
                  <a:schemeClr val="tx1"/>
                </a:solidFill>
              </a:rPr>
              <a:t>الملاحظة عملية وسيلية</a:t>
            </a:r>
            <a:r>
              <a:rPr lang="ar-SA" dirty="0" smtClean="0">
                <a:solidFill>
                  <a:schemeClr val="tx1"/>
                </a:solidFill>
              </a:rPr>
              <a:t>:  تسمح الملاحظة بجمع مادة ذات قيمة حينما تستند الى وسائل تضمن الاجراءات اللازمة لمزيد من الدقة والموضوعية كإختبارات الذكاء والشخصية والميول واستخدام بعض الأجهزة والمعدات.</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71480"/>
            <a:ext cx="7772400" cy="1470025"/>
          </a:xfrm>
        </p:spPr>
        <p:txBody>
          <a:bodyPr/>
          <a:lstStyle/>
          <a:p>
            <a:r>
              <a:rPr lang="ar-SA" b="1" dirty="0" smtClean="0">
                <a:solidFill>
                  <a:srgbClr val="000066"/>
                </a:solidFill>
              </a:rPr>
              <a:t>ثانياً:</a:t>
            </a:r>
            <a:r>
              <a:rPr lang="ar-SA" b="1" dirty="0" smtClean="0">
                <a:solidFill>
                  <a:schemeClr val="accent1"/>
                </a:solidFill>
              </a:rPr>
              <a:t>المنهج الوصفى:</a:t>
            </a:r>
            <a:endParaRPr lang="en-US" dirty="0"/>
          </a:p>
        </p:txBody>
      </p:sp>
      <p:sp>
        <p:nvSpPr>
          <p:cNvPr id="3" name="Subtitle 2"/>
          <p:cNvSpPr>
            <a:spLocks noGrp="1"/>
          </p:cNvSpPr>
          <p:nvPr>
            <p:ph type="subTitle" idx="1"/>
          </p:nvPr>
        </p:nvSpPr>
        <p:spPr>
          <a:xfrm>
            <a:off x="428596" y="2071678"/>
            <a:ext cx="8286808" cy="3567122"/>
          </a:xfrm>
        </p:spPr>
        <p:txBody>
          <a:bodyPr>
            <a:normAutofit/>
          </a:bodyPr>
          <a:lstStyle/>
          <a:p>
            <a:r>
              <a:rPr lang="ar-SA" b="1" dirty="0" smtClean="0">
                <a:solidFill>
                  <a:srgbClr val="0000FF"/>
                </a:solidFill>
              </a:rPr>
              <a:t>يعتبر من المناهج الرئيسة فى دراسة النمو، ويتبع طريقتان هما:</a:t>
            </a:r>
            <a:r>
              <a:rPr lang="ar-SA" b="1" dirty="0" smtClean="0">
                <a:solidFill>
                  <a:srgbClr val="C00000"/>
                </a:solidFill>
              </a:rPr>
              <a:t>الطريقة الطولية</a:t>
            </a:r>
            <a:r>
              <a:rPr lang="ar-SA" b="1" dirty="0" smtClean="0">
                <a:solidFill>
                  <a:srgbClr val="0000FF"/>
                </a:solidFill>
              </a:rPr>
              <a:t> ، </a:t>
            </a:r>
            <a:r>
              <a:rPr lang="ar-SA" b="1" dirty="0" smtClean="0">
                <a:solidFill>
                  <a:srgbClr val="C00000"/>
                </a:solidFill>
              </a:rPr>
              <a:t>والطريقة المستعرضة</a:t>
            </a:r>
            <a:r>
              <a:rPr lang="ar-SA" b="1" dirty="0" smtClean="0">
                <a:solidFill>
                  <a:srgbClr val="0000FF"/>
                </a:solidFill>
              </a:rPr>
              <a:t>.</a:t>
            </a:r>
          </a:p>
          <a:p>
            <a:r>
              <a:rPr lang="ar-SA" b="1" dirty="0" smtClean="0">
                <a:solidFill>
                  <a:srgbClr val="0000FF"/>
                </a:solidFill>
              </a:rPr>
              <a:t>ففى </a:t>
            </a:r>
            <a:r>
              <a:rPr lang="ar-SA" b="1" dirty="0" smtClean="0">
                <a:solidFill>
                  <a:srgbClr val="C00000"/>
                </a:solidFill>
              </a:rPr>
              <a:t>الدراسات الطولية</a:t>
            </a:r>
            <a:r>
              <a:rPr lang="ar-SA" b="1" dirty="0" smtClean="0">
                <a:solidFill>
                  <a:srgbClr val="0000FF"/>
                </a:solidFill>
              </a:rPr>
              <a:t> يتم ملاحظة وقياس حالات النمو بمظاهرها المختلفة لدى نفس الأطفال فى أعمار مختلفة فمثلا نقيس عدد من المتغيرات عند نفس المجموعة عندما يكونون فى العاشرة او الحادية عشر  والثانية عشر والثالثة عشر والرابعة عشر والخامسة عشر من العمر وهكذا حتى تتحدد أنماط ومظاهر نموهم الفردية فى هذه السنوات</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1016</Words>
  <Application>Microsoft Office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مناهج البحث  فى  علم نفس النمو</vt:lpstr>
      <vt:lpstr>Slide 2</vt:lpstr>
      <vt:lpstr>خطوات المنهج العلمى</vt:lpstr>
      <vt:lpstr>الاستقراء والاستنباط</vt:lpstr>
      <vt:lpstr>أولاً:الملاحظة العلمية:</vt:lpstr>
      <vt:lpstr>بطاقة الملاحظة كوسيلة لتنظيم المعلومات المتجمعة</vt:lpstr>
      <vt:lpstr>الشروط الواجب توافرها فى الملاحظة العلمية:</vt:lpstr>
      <vt:lpstr>Slide 8</vt:lpstr>
      <vt:lpstr>ثانياً:المنهج الوصفى:</vt:lpstr>
      <vt:lpstr>Slide 10</vt:lpstr>
      <vt:lpstr>ثالثاً: المنهج التجريبي:</vt:lpstr>
      <vt:lpstr>مثال توضيحى </vt:lpstr>
      <vt:lpstr>نماذج التصميمات التجريبية</vt:lpstr>
      <vt:lpstr>التجريب الطبيعى:</vt:lpstr>
      <vt:lpstr>رابعاً :المنهج الكلينيكى:</vt:lpstr>
      <vt:lpstr>السوية والمرض يفهمان كلاهما بالنظر الى الاخر</vt:lpstr>
      <vt:lpstr>خامساً : المنهج الاحصائى: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فى  علم نفس النمو</dc:title>
  <dc:creator>Windows User</dc:creator>
  <cp:lastModifiedBy>Windows User</cp:lastModifiedBy>
  <cp:revision>6</cp:revision>
  <dcterms:created xsi:type="dcterms:W3CDTF">2020-03-18T18:05:52Z</dcterms:created>
  <dcterms:modified xsi:type="dcterms:W3CDTF">2020-03-18T19:00:12Z</dcterms:modified>
</cp:coreProperties>
</file>